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Codec Pro Bold" charset="1" panose="00000600000000000000"/>
      <p:regular r:id="rId16"/>
    </p:embeddedFont>
    <p:embeddedFont>
      <p:font typeface="League Spartan" charset="1" panose="00000800000000000000"/>
      <p:regular r:id="rId17"/>
    </p:embeddedFont>
    <p:embeddedFont>
      <p:font typeface="Poppins" charset="1" panose="00000500000000000000"/>
      <p:regular r:id="rId18"/>
    </p:embeddedFont>
    <p:embeddedFont>
      <p:font typeface="Poppins Bold" charset="1" panose="00000800000000000000"/>
      <p:regular r:id="rId19"/>
    </p:embeddedFont>
    <p:embeddedFont>
      <p:font typeface="Academy"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40.png" Type="http://schemas.openxmlformats.org/officeDocument/2006/relationships/image"/><Relationship Id="rId12" Target="../media/image41.svg" Type="http://schemas.openxmlformats.org/officeDocument/2006/relationships/image"/><Relationship Id="rId13" Target="../media/image5.png" Type="http://schemas.openxmlformats.org/officeDocument/2006/relationships/image"/><Relationship Id="rId14" Target="../media/image6.svg" Type="http://schemas.openxmlformats.org/officeDocument/2006/relationships/image"/><Relationship Id="rId2" Target="../media/image33.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5.jpeg" Type="http://schemas.openxmlformats.org/officeDocument/2006/relationships/image"/><Relationship Id="rId8" Target="../media/image16.jpeg" Type="http://schemas.openxmlformats.org/officeDocument/2006/relationships/image"/><Relationship Id="rId9" Target="../media/image1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4345752" y="-825227"/>
            <a:ext cx="11112227" cy="11112227"/>
          </a:xfrm>
          <a:custGeom>
            <a:avLst/>
            <a:gdLst/>
            <a:ahLst/>
            <a:cxnLst/>
            <a:rect r="r" b="b" t="t" l="l"/>
            <a:pathLst>
              <a:path h="11112227" w="11112227">
                <a:moveTo>
                  <a:pt x="11112226" y="11112227"/>
                </a:moveTo>
                <a:lnTo>
                  <a:pt x="0" y="11112227"/>
                </a:lnTo>
                <a:lnTo>
                  <a:pt x="0" y="0"/>
                </a:lnTo>
                <a:lnTo>
                  <a:pt x="11112226" y="0"/>
                </a:lnTo>
                <a:lnTo>
                  <a:pt x="11112226" y="11112227"/>
                </a:lnTo>
                <a:close/>
              </a:path>
            </a:pathLst>
          </a:custGeom>
          <a:blipFill>
            <a:blip r:embed="rId3">
              <a:alphaModFix amt="23000"/>
            </a:blip>
            <a:stretch>
              <a:fillRect l="0" t="0" r="0" b="0"/>
            </a:stretch>
          </a:blipFill>
        </p:spPr>
      </p:sp>
      <p:sp>
        <p:nvSpPr>
          <p:cNvPr name="Freeform 4" id="4"/>
          <p:cNvSpPr/>
          <p:nvPr/>
        </p:nvSpPr>
        <p:spPr>
          <a:xfrm flipH="false" flipV="false" rot="0">
            <a:off x="3106320" y="943019"/>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942978" y="8805711"/>
            <a:ext cx="4961398" cy="452589"/>
          </a:xfrm>
          <a:custGeom>
            <a:avLst/>
            <a:gdLst/>
            <a:ahLst/>
            <a:cxnLst/>
            <a:rect r="r" b="b" t="t" l="l"/>
            <a:pathLst>
              <a:path h="452589" w="4961398">
                <a:moveTo>
                  <a:pt x="0" y="0"/>
                </a:moveTo>
                <a:lnTo>
                  <a:pt x="4961398" y="0"/>
                </a:lnTo>
                <a:lnTo>
                  <a:pt x="4961398" y="452589"/>
                </a:lnTo>
                <a:lnTo>
                  <a:pt x="0" y="4525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942978" y="3451218"/>
            <a:ext cx="8529915" cy="2889030"/>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rPr>
              <a:t>Artificial Intelligence</a:t>
            </a:r>
          </a:p>
        </p:txBody>
      </p:sp>
      <p:sp>
        <p:nvSpPr>
          <p:cNvPr name="TextBox 7" id="7"/>
          <p:cNvSpPr txBox="true"/>
          <p:nvPr/>
        </p:nvSpPr>
        <p:spPr>
          <a:xfrm rot="0">
            <a:off x="3988608" y="1087774"/>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rPr>
              <a:t>thynk unlimited</a:t>
            </a:r>
          </a:p>
        </p:txBody>
      </p:sp>
      <p:sp>
        <p:nvSpPr>
          <p:cNvPr name="TextBox 8" id="8"/>
          <p:cNvSpPr txBox="true"/>
          <p:nvPr/>
        </p:nvSpPr>
        <p:spPr>
          <a:xfrm rot="0">
            <a:off x="2942978" y="6622051"/>
            <a:ext cx="9209333" cy="743284"/>
          </a:xfrm>
          <a:prstGeom prst="rect">
            <a:avLst/>
          </a:prstGeom>
        </p:spPr>
        <p:txBody>
          <a:bodyPr anchor="t" rtlCol="false" tIns="0" lIns="0" bIns="0" rIns="0">
            <a:spAutoFit/>
          </a:bodyPr>
          <a:lstStyle/>
          <a:p>
            <a:pPr algn="l">
              <a:lnSpc>
                <a:spcPts val="2966"/>
              </a:lnSpc>
              <a:spcBef>
                <a:spcPct val="0"/>
              </a:spcBef>
            </a:pPr>
            <a:r>
              <a:rPr lang="en-US" sz="2118">
                <a:solidFill>
                  <a:srgbClr val="FFFFFF"/>
                </a:solidFill>
                <a:latin typeface="Poppins"/>
              </a:rPr>
              <a:t>This presentation will introduce our Artificial Intelligence project, highlighting its objectives, methodologies, and potential impact.</a:t>
            </a:r>
          </a:p>
        </p:txBody>
      </p:sp>
      <p:sp>
        <p:nvSpPr>
          <p:cNvPr name="TextBox 9" id="9"/>
          <p:cNvSpPr txBox="true"/>
          <p:nvPr/>
        </p:nvSpPr>
        <p:spPr>
          <a:xfrm rot="0">
            <a:off x="3819701" y="8840553"/>
            <a:ext cx="3566883"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Bold"/>
              </a:rPr>
              <a:t>www.reallygreatsite.com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17060" y="717473"/>
            <a:ext cx="8852053" cy="8852053"/>
          </a:xfrm>
          <a:custGeom>
            <a:avLst/>
            <a:gdLst/>
            <a:ahLst/>
            <a:cxnLst/>
            <a:rect r="r" b="b" t="t" l="l"/>
            <a:pathLst>
              <a:path h="8852053" w="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423296" y="1028700"/>
            <a:ext cx="561705" cy="631774"/>
          </a:xfrm>
          <a:custGeom>
            <a:avLst/>
            <a:gdLst/>
            <a:ahLst/>
            <a:cxnLst/>
            <a:rect r="r" b="b" t="t" l="l"/>
            <a:pathLst>
              <a:path h="631774" w="561705">
                <a:moveTo>
                  <a:pt x="0" y="0"/>
                </a:moveTo>
                <a:lnTo>
                  <a:pt x="561704" y="0"/>
                </a:lnTo>
                <a:lnTo>
                  <a:pt x="561704"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757340" y="9361396"/>
            <a:ext cx="7315200" cy="1077329"/>
          </a:xfrm>
          <a:custGeom>
            <a:avLst/>
            <a:gdLst/>
            <a:ahLst/>
            <a:cxnLst/>
            <a:rect r="r" b="b" t="t" l="l"/>
            <a:pathLst>
              <a:path h="1077329" w="7315200">
                <a:moveTo>
                  <a:pt x="0" y="0"/>
                </a:moveTo>
                <a:lnTo>
                  <a:pt x="7315200" y="0"/>
                </a:lnTo>
                <a:lnTo>
                  <a:pt x="7315200" y="1077329"/>
                </a:lnTo>
                <a:lnTo>
                  <a:pt x="0" y="1077329"/>
                </a:lnTo>
                <a:lnTo>
                  <a:pt x="0" y="0"/>
                </a:lnTo>
                <a:close/>
              </a:path>
            </a:pathLst>
          </a:custGeom>
          <a:blipFill>
            <a:blip r:embed="rId7">
              <a:alphaModFix amt="23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337543" y="409815"/>
            <a:ext cx="7315200" cy="1077329"/>
          </a:xfrm>
          <a:custGeom>
            <a:avLst/>
            <a:gdLst/>
            <a:ahLst/>
            <a:cxnLst/>
            <a:rect r="r" b="b" t="t" l="l"/>
            <a:pathLst>
              <a:path h="1077329" w="7315200">
                <a:moveTo>
                  <a:pt x="0" y="0"/>
                </a:moveTo>
                <a:lnTo>
                  <a:pt x="7315200" y="0"/>
                </a:lnTo>
                <a:lnTo>
                  <a:pt x="7315200" y="1077330"/>
                </a:lnTo>
                <a:lnTo>
                  <a:pt x="0" y="1077330"/>
                </a:lnTo>
                <a:lnTo>
                  <a:pt x="0" y="0"/>
                </a:lnTo>
                <a:close/>
              </a:path>
            </a:pathLst>
          </a:custGeom>
          <a:blipFill>
            <a:blip r:embed="rId7">
              <a:alphaModFix amt="23000"/>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0">
            <a:off x="7268145" y="5725132"/>
            <a:ext cx="3751711" cy="684395"/>
            <a:chOff x="0" y="0"/>
            <a:chExt cx="1115391" cy="203472"/>
          </a:xfrm>
        </p:grpSpPr>
        <p:sp>
          <p:nvSpPr>
            <p:cNvPr name="Freeform 8" id="8"/>
            <p:cNvSpPr/>
            <p:nvPr/>
          </p:nvSpPr>
          <p:spPr>
            <a:xfrm flipH="false" flipV="false" rot="0">
              <a:off x="0" y="0"/>
              <a:ext cx="1115391" cy="203472"/>
            </a:xfrm>
            <a:custGeom>
              <a:avLst/>
              <a:gdLst/>
              <a:ahLst/>
              <a:cxnLst/>
              <a:rect r="r" b="b" t="t" l="l"/>
              <a:pathLst>
                <a:path h="203472" w="1115391">
                  <a:moveTo>
                    <a:pt x="0" y="0"/>
                  </a:moveTo>
                  <a:lnTo>
                    <a:pt x="1115391" y="0"/>
                  </a:lnTo>
                  <a:lnTo>
                    <a:pt x="1115391" y="203472"/>
                  </a:lnTo>
                  <a:lnTo>
                    <a:pt x="0" y="203472"/>
                  </a:lnTo>
                  <a:close/>
                </a:path>
              </a:pathLst>
            </a:custGeom>
            <a:solidFill>
              <a:srgbClr val="000000">
                <a:alpha val="0"/>
              </a:srgbClr>
            </a:solidFill>
            <a:ln w="28575" cap="sq">
              <a:solidFill>
                <a:srgbClr val="F7F7F0"/>
              </a:solidFill>
              <a:prstDash val="solid"/>
              <a:miter/>
            </a:ln>
          </p:spPr>
        </p:sp>
        <p:sp>
          <p:nvSpPr>
            <p:cNvPr name="TextBox 9" id="9"/>
            <p:cNvSpPr txBox="true"/>
            <p:nvPr/>
          </p:nvSpPr>
          <p:spPr>
            <a:xfrm>
              <a:off x="0" y="-38100"/>
              <a:ext cx="1115391" cy="241572"/>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2055059" y="9066332"/>
            <a:ext cx="500017" cy="500017"/>
          </a:xfrm>
          <a:custGeom>
            <a:avLst/>
            <a:gdLst/>
            <a:ahLst/>
            <a:cxnLst/>
            <a:rect r="r" b="b" t="t" l="l"/>
            <a:pathLst>
              <a:path h="500017" w="500017">
                <a:moveTo>
                  <a:pt x="0" y="0"/>
                </a:moveTo>
                <a:lnTo>
                  <a:pt x="500017" y="0"/>
                </a:lnTo>
                <a:lnTo>
                  <a:pt x="500017" y="500018"/>
                </a:lnTo>
                <a:lnTo>
                  <a:pt x="0" y="500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2337085" y="9149291"/>
            <a:ext cx="405695" cy="266283"/>
          </a:xfrm>
          <a:custGeom>
            <a:avLst/>
            <a:gdLst/>
            <a:ahLst/>
            <a:cxnLst/>
            <a:rect r="r" b="b" t="t" l="l"/>
            <a:pathLst>
              <a:path h="266283" w="405695">
                <a:moveTo>
                  <a:pt x="0" y="0"/>
                </a:moveTo>
                <a:lnTo>
                  <a:pt x="405694" y="0"/>
                </a:lnTo>
                <a:lnTo>
                  <a:pt x="405694" y="266283"/>
                </a:lnTo>
                <a:lnTo>
                  <a:pt x="0" y="26628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4517060" y="4292915"/>
            <a:ext cx="9253880" cy="1571941"/>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rPr>
              <a:t>Thank You!</a:t>
            </a:r>
          </a:p>
        </p:txBody>
      </p:sp>
      <p:sp>
        <p:nvSpPr>
          <p:cNvPr name="TextBox 13" id="13"/>
          <p:cNvSpPr txBox="true"/>
          <p:nvPr/>
        </p:nvSpPr>
        <p:spPr>
          <a:xfrm rot="0">
            <a:off x="8305583"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rPr>
              <a:t>thynk unlimited</a:t>
            </a:r>
          </a:p>
        </p:txBody>
      </p:sp>
      <p:sp>
        <p:nvSpPr>
          <p:cNvPr name="TextBox 14" id="14"/>
          <p:cNvSpPr txBox="true"/>
          <p:nvPr/>
        </p:nvSpPr>
        <p:spPr>
          <a:xfrm rot="0">
            <a:off x="7498852" y="5933256"/>
            <a:ext cx="3307928" cy="357089"/>
          </a:xfrm>
          <a:prstGeom prst="rect">
            <a:avLst/>
          </a:prstGeom>
        </p:spPr>
        <p:txBody>
          <a:bodyPr anchor="t" rtlCol="false" tIns="0" lIns="0" bIns="0" rIns="0">
            <a:spAutoFit/>
          </a:bodyPr>
          <a:lstStyle/>
          <a:p>
            <a:pPr algn="ctr">
              <a:lnSpc>
                <a:spcPts val="2365"/>
              </a:lnSpc>
            </a:pPr>
            <a:r>
              <a:rPr lang="en-US" sz="2543">
                <a:solidFill>
                  <a:srgbClr val="FFFFFF"/>
                </a:solidFill>
                <a:latin typeface="Codec Pro Bold"/>
              </a:rPr>
              <a:t>Get in touch with us</a:t>
            </a:r>
          </a:p>
        </p:txBody>
      </p:sp>
      <p:sp>
        <p:nvSpPr>
          <p:cNvPr name="TextBox 15" id="15"/>
          <p:cNvSpPr txBox="true"/>
          <p:nvPr/>
        </p:nvSpPr>
        <p:spPr>
          <a:xfrm rot="0">
            <a:off x="2758332" y="9213396"/>
            <a:ext cx="2552485" cy="315050"/>
          </a:xfrm>
          <a:prstGeom prst="rect">
            <a:avLst/>
          </a:prstGeom>
        </p:spPr>
        <p:txBody>
          <a:bodyPr anchor="t" rtlCol="false" tIns="0" lIns="0" bIns="0" rIns="0">
            <a:spAutoFit/>
          </a:bodyPr>
          <a:lstStyle/>
          <a:p>
            <a:pPr algn="l">
              <a:lnSpc>
                <a:spcPts val="2086"/>
              </a:lnSpc>
            </a:pPr>
            <a:r>
              <a:rPr lang="en-US" sz="2243">
                <a:solidFill>
                  <a:srgbClr val="FFFFFF"/>
                </a:solidFill>
                <a:latin typeface="Codec Pro Bold"/>
              </a:rPr>
              <a:t>+123-456-7890</a:t>
            </a:r>
          </a:p>
        </p:txBody>
      </p:sp>
      <p:sp>
        <p:nvSpPr>
          <p:cNvPr name="TextBox 16" id="16"/>
          <p:cNvSpPr txBox="true"/>
          <p:nvPr/>
        </p:nvSpPr>
        <p:spPr>
          <a:xfrm rot="0">
            <a:off x="12961854" y="9168341"/>
            <a:ext cx="4523127" cy="315050"/>
          </a:xfrm>
          <a:prstGeom prst="rect">
            <a:avLst/>
          </a:prstGeom>
        </p:spPr>
        <p:txBody>
          <a:bodyPr anchor="t" rtlCol="false" tIns="0" lIns="0" bIns="0" rIns="0">
            <a:spAutoFit/>
          </a:bodyPr>
          <a:lstStyle/>
          <a:p>
            <a:pPr algn="l">
              <a:lnSpc>
                <a:spcPts val="2086"/>
              </a:lnSpc>
            </a:pPr>
            <a:r>
              <a:rPr lang="en-US" sz="2243">
                <a:solidFill>
                  <a:srgbClr val="FFFFFF"/>
                </a:solidFill>
                <a:latin typeface="Codec Pro Bold"/>
              </a:rPr>
              <a:t>hello@reallygreatsite.com</a:t>
            </a:r>
          </a:p>
        </p:txBody>
      </p:sp>
      <p:sp>
        <p:nvSpPr>
          <p:cNvPr name="Freeform 17" id="17"/>
          <p:cNvSpPr/>
          <p:nvPr/>
        </p:nvSpPr>
        <p:spPr>
          <a:xfrm flipH="false" flipV="false" rot="0">
            <a:off x="6795942" y="9066332"/>
            <a:ext cx="4961398" cy="452589"/>
          </a:xfrm>
          <a:custGeom>
            <a:avLst/>
            <a:gdLst/>
            <a:ahLst/>
            <a:cxnLst/>
            <a:rect r="r" b="b" t="t" l="l"/>
            <a:pathLst>
              <a:path h="452589" w="4961398">
                <a:moveTo>
                  <a:pt x="0" y="0"/>
                </a:moveTo>
                <a:lnTo>
                  <a:pt x="4961398" y="0"/>
                </a:lnTo>
                <a:lnTo>
                  <a:pt x="4961398" y="452589"/>
                </a:lnTo>
                <a:lnTo>
                  <a:pt x="0" y="45258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8" id="18"/>
          <p:cNvSpPr txBox="true"/>
          <p:nvPr/>
        </p:nvSpPr>
        <p:spPr>
          <a:xfrm rot="0">
            <a:off x="7672665" y="9101174"/>
            <a:ext cx="3566883"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Bold"/>
              </a:rPr>
              <a:t>www.reallygreatsite.com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48933" y="2027215"/>
            <a:ext cx="8857462" cy="11413199"/>
          </a:xfrm>
          <a:custGeom>
            <a:avLst/>
            <a:gdLst/>
            <a:ahLst/>
            <a:cxnLst/>
            <a:rect r="r" b="b" t="t" l="l"/>
            <a:pathLst>
              <a:path h="11413199" w="8857462">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46146" y="2268151"/>
            <a:ext cx="6947432" cy="8485413"/>
          </a:xfrm>
          <a:custGeom>
            <a:avLst/>
            <a:gdLst/>
            <a:ahLst/>
            <a:cxnLst/>
            <a:rect r="r" b="b" t="t" l="l"/>
            <a:pathLst>
              <a:path h="8485413" w="6947432">
                <a:moveTo>
                  <a:pt x="0" y="0"/>
                </a:moveTo>
                <a:lnTo>
                  <a:pt x="6947432" y="0"/>
                </a:lnTo>
                <a:lnTo>
                  <a:pt x="6947432" y="8485413"/>
                </a:lnTo>
                <a:lnTo>
                  <a:pt x="0" y="8485413"/>
                </a:lnTo>
                <a:lnTo>
                  <a:pt x="0" y="0"/>
                </a:lnTo>
                <a:close/>
              </a:path>
            </a:pathLst>
          </a:custGeom>
          <a:blipFill>
            <a:blip r:embed="rId5"/>
            <a:stretch>
              <a:fillRect l="0" t="0" r="0" b="0"/>
            </a:stretch>
          </a:blipFill>
        </p:spPr>
      </p:sp>
      <p:sp>
        <p:nvSpPr>
          <p:cNvPr name="Freeform 5" id="5"/>
          <p:cNvSpPr/>
          <p:nvPr/>
        </p:nvSpPr>
        <p:spPr>
          <a:xfrm flipH="false" flipV="false" rot="0">
            <a:off x="2445308"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328016" y="2474807"/>
            <a:ext cx="8529915" cy="2889030"/>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rPr>
              <a:t>Project Overview</a:t>
            </a:r>
          </a:p>
        </p:txBody>
      </p:sp>
      <p:sp>
        <p:nvSpPr>
          <p:cNvPr name="TextBox 7" id="7"/>
          <p:cNvSpPr txBox="true"/>
          <p:nvPr/>
        </p:nvSpPr>
        <p:spPr>
          <a:xfrm rot="0">
            <a:off x="3327595"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rPr>
              <a:t>thynk unlimited</a:t>
            </a:r>
          </a:p>
        </p:txBody>
      </p:sp>
      <p:sp>
        <p:nvSpPr>
          <p:cNvPr name="TextBox 8" id="8"/>
          <p:cNvSpPr txBox="true"/>
          <p:nvPr/>
        </p:nvSpPr>
        <p:spPr>
          <a:xfrm rot="0">
            <a:off x="2445308" y="5458640"/>
            <a:ext cx="8107647" cy="2576991"/>
          </a:xfrm>
          <a:prstGeom prst="rect">
            <a:avLst/>
          </a:prstGeom>
        </p:spPr>
        <p:txBody>
          <a:bodyPr anchor="t" rtlCol="false" tIns="0" lIns="0" bIns="0" rIns="0">
            <a:spAutoFit/>
          </a:bodyPr>
          <a:lstStyle/>
          <a:p>
            <a:pPr algn="just">
              <a:lnSpc>
                <a:spcPts val="3386"/>
              </a:lnSpc>
              <a:spcBef>
                <a:spcPct val="0"/>
              </a:spcBef>
            </a:pPr>
            <a:r>
              <a:rPr lang="en-US" sz="2418">
                <a:solidFill>
                  <a:srgbClr val="FFFFFF"/>
                </a:solidFill>
                <a:latin typeface="Poppins"/>
              </a:rPr>
              <a:t>Our Artificial Intelligence project aims to develop advanced algorithms and machine learning models to solve complex problems in various domains. By leveraging AI technologies, we seek to enhance efficiency, accuracy, and decision-making processes.</a:t>
            </a:r>
          </a:p>
        </p:txBody>
      </p:sp>
      <p:sp>
        <p:nvSpPr>
          <p:cNvPr name="Freeform 9" id="9"/>
          <p:cNvSpPr/>
          <p:nvPr/>
        </p:nvSpPr>
        <p:spPr>
          <a:xfrm flipH="false" flipV="false" rot="0">
            <a:off x="2328016" y="8805711"/>
            <a:ext cx="4961398" cy="452589"/>
          </a:xfrm>
          <a:custGeom>
            <a:avLst/>
            <a:gdLst/>
            <a:ahLst/>
            <a:cxnLst/>
            <a:rect r="r" b="b" t="t" l="l"/>
            <a:pathLst>
              <a:path h="452589" w="4961398">
                <a:moveTo>
                  <a:pt x="0" y="0"/>
                </a:moveTo>
                <a:lnTo>
                  <a:pt x="4961398" y="0"/>
                </a:lnTo>
                <a:lnTo>
                  <a:pt x="4961398"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3204739" y="8840553"/>
            <a:ext cx="3566883"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Bold"/>
              </a:rPr>
              <a:t>www.reallygreatsite.com</a:t>
            </a:r>
          </a:p>
        </p:txBody>
      </p:sp>
      <p:sp>
        <p:nvSpPr>
          <p:cNvPr name="TextBox 11" id="11"/>
          <p:cNvSpPr txBox="true"/>
          <p:nvPr/>
        </p:nvSpPr>
        <p:spPr>
          <a:xfrm rot="0">
            <a:off x="16421303" y="787152"/>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25907" y="2626078"/>
            <a:ext cx="8075295" cy="8229600"/>
          </a:xfrm>
          <a:custGeom>
            <a:avLst/>
            <a:gdLst/>
            <a:ahLst/>
            <a:cxnLst/>
            <a:rect r="r" b="b" t="t" l="l"/>
            <a:pathLst>
              <a:path h="8229600" w="8075295">
                <a:moveTo>
                  <a:pt x="0" y="0"/>
                </a:moveTo>
                <a:lnTo>
                  <a:pt x="8075295" y="0"/>
                </a:lnTo>
                <a:lnTo>
                  <a:pt x="8075295" y="8229600"/>
                </a:lnTo>
                <a:lnTo>
                  <a:pt x="0" y="8229600"/>
                </a:lnTo>
                <a:lnTo>
                  <a:pt x="0" y="0"/>
                </a:lnTo>
                <a:close/>
              </a:path>
            </a:pathLst>
          </a:custGeom>
          <a:blipFill>
            <a:blip r:embed="rId3">
              <a:alphaModFix amt="80000"/>
            </a:blip>
            <a:stretch>
              <a:fillRect l="0" t="0" r="0" b="0"/>
            </a:stretch>
          </a:blipFill>
        </p:spPr>
      </p:sp>
      <p:sp>
        <p:nvSpPr>
          <p:cNvPr name="Freeform 4" id="4"/>
          <p:cNvSpPr/>
          <p:nvPr/>
        </p:nvSpPr>
        <p:spPr>
          <a:xfrm flipH="false" flipV="false" rot="5533474">
            <a:off x="-1669490" y="4338406"/>
            <a:ext cx="10630596" cy="3853591"/>
          </a:xfrm>
          <a:custGeom>
            <a:avLst/>
            <a:gdLst/>
            <a:ahLst/>
            <a:cxnLst/>
            <a:rect r="r" b="b" t="t" l="l"/>
            <a:pathLst>
              <a:path h="3853591" w="10630596">
                <a:moveTo>
                  <a:pt x="0" y="0"/>
                </a:moveTo>
                <a:lnTo>
                  <a:pt x="10630596" y="0"/>
                </a:lnTo>
                <a:lnTo>
                  <a:pt x="10630596" y="3853591"/>
                </a:lnTo>
                <a:lnTo>
                  <a:pt x="0" y="3853591"/>
                </a:lnTo>
                <a:lnTo>
                  <a:pt x="0" y="0"/>
                </a:lnTo>
                <a:close/>
              </a:path>
            </a:pathLst>
          </a:custGeom>
          <a:blipFill>
            <a:blip r:embed="rId4"/>
            <a:stretch>
              <a:fillRect l="0" t="0" r="0" b="0"/>
            </a:stretch>
          </a:blipFill>
        </p:spPr>
      </p:sp>
      <p:sp>
        <p:nvSpPr>
          <p:cNvPr name="Freeform 5" id="5"/>
          <p:cNvSpPr/>
          <p:nvPr/>
        </p:nvSpPr>
        <p:spPr>
          <a:xfrm flipH="false" flipV="false" rot="0">
            <a:off x="8104002"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8986289"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rPr>
              <a:t>thynk unlimited</a:t>
            </a:r>
          </a:p>
        </p:txBody>
      </p:sp>
      <p:sp>
        <p:nvSpPr>
          <p:cNvPr name="TextBox 7" id="7"/>
          <p:cNvSpPr txBox="true"/>
          <p:nvPr/>
        </p:nvSpPr>
        <p:spPr>
          <a:xfrm rot="0">
            <a:off x="8104002" y="2474807"/>
            <a:ext cx="8529915" cy="2889030"/>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rPr>
              <a:t>Problem Statement</a:t>
            </a:r>
          </a:p>
        </p:txBody>
      </p:sp>
      <p:sp>
        <p:nvSpPr>
          <p:cNvPr name="TextBox 8" id="8"/>
          <p:cNvSpPr txBox="true"/>
          <p:nvPr/>
        </p:nvSpPr>
        <p:spPr>
          <a:xfrm rot="0">
            <a:off x="8221295" y="5458640"/>
            <a:ext cx="8107647" cy="2148366"/>
          </a:xfrm>
          <a:prstGeom prst="rect">
            <a:avLst/>
          </a:prstGeom>
        </p:spPr>
        <p:txBody>
          <a:bodyPr anchor="t" rtlCol="false" tIns="0" lIns="0" bIns="0" rIns="0">
            <a:spAutoFit/>
          </a:bodyPr>
          <a:lstStyle/>
          <a:p>
            <a:pPr algn="just">
              <a:lnSpc>
                <a:spcPts val="3386"/>
              </a:lnSpc>
              <a:spcBef>
                <a:spcPct val="0"/>
              </a:spcBef>
            </a:pPr>
            <a:r>
              <a:rPr lang="en-US" sz="2418">
                <a:solidFill>
                  <a:srgbClr val="FFFFFF"/>
                </a:solidFill>
                <a:latin typeface="Poppins"/>
              </a:rPr>
              <a:t>We identify key challenges or opportunities within a specific domain that can benefit from AI solutions. This includes tasks such as predictive analytics, natural language processing, computer vision, and robotics.</a:t>
            </a:r>
          </a:p>
        </p:txBody>
      </p:sp>
      <p:sp>
        <p:nvSpPr>
          <p:cNvPr name="Freeform 9" id="9"/>
          <p:cNvSpPr/>
          <p:nvPr/>
        </p:nvSpPr>
        <p:spPr>
          <a:xfrm flipH="false" flipV="false" rot="0">
            <a:off x="8221295" y="8805711"/>
            <a:ext cx="4961398" cy="452589"/>
          </a:xfrm>
          <a:custGeom>
            <a:avLst/>
            <a:gdLst/>
            <a:ahLst/>
            <a:cxnLst/>
            <a:rect r="r" b="b" t="t" l="l"/>
            <a:pathLst>
              <a:path h="452589" w="4961398">
                <a:moveTo>
                  <a:pt x="0" y="0"/>
                </a:moveTo>
                <a:lnTo>
                  <a:pt x="4961397" y="0"/>
                </a:lnTo>
                <a:lnTo>
                  <a:pt x="4961397" y="452589"/>
                </a:lnTo>
                <a:lnTo>
                  <a:pt x="0" y="4525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9098018" y="8840553"/>
            <a:ext cx="3566883"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Bold"/>
              </a:rPr>
              <a:t>www.reallygreatsite.com</a:t>
            </a:r>
          </a:p>
        </p:txBody>
      </p:sp>
      <p:sp>
        <p:nvSpPr>
          <p:cNvPr name="TextBox 11" id="11"/>
          <p:cNvSpPr txBox="true"/>
          <p:nvPr/>
        </p:nvSpPr>
        <p:spPr>
          <a:xfrm rot="0">
            <a:off x="16421303" y="8571420"/>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440050"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725349" y="9048929"/>
            <a:ext cx="4961398" cy="452589"/>
          </a:xfrm>
          <a:custGeom>
            <a:avLst/>
            <a:gdLst/>
            <a:ahLst/>
            <a:cxnLst/>
            <a:rect r="r" b="b" t="t" l="l"/>
            <a:pathLst>
              <a:path h="452589" w="4961398">
                <a:moveTo>
                  <a:pt x="0" y="0"/>
                </a:moveTo>
                <a:lnTo>
                  <a:pt x="4961398" y="0"/>
                </a:lnTo>
                <a:lnTo>
                  <a:pt x="4961398" y="452588"/>
                </a:lnTo>
                <a:lnTo>
                  <a:pt x="0" y="4525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2416373" y="3868570"/>
            <a:ext cx="3297826" cy="2855769"/>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7"/>
              <a:stretch>
                <a:fillRect l="-14987" t="0" r="-14987"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7" id="7"/>
          <p:cNvGrpSpPr/>
          <p:nvPr/>
        </p:nvGrpSpPr>
        <p:grpSpPr>
          <a:xfrm rot="0">
            <a:off x="7542434" y="3831439"/>
            <a:ext cx="3297826" cy="2855769"/>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8"/>
              <a:stretch>
                <a:fillRect l="-32081" t="0" r="-32081"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9" id="9"/>
          <p:cNvGrpSpPr/>
          <p:nvPr/>
        </p:nvGrpSpPr>
        <p:grpSpPr>
          <a:xfrm rot="0">
            <a:off x="13123476" y="3741846"/>
            <a:ext cx="3297826" cy="2855769"/>
            <a:chOff x="0" y="0"/>
            <a:chExt cx="4282440" cy="3708400"/>
          </a:xfrm>
        </p:grpSpPr>
        <p:sp>
          <p:nvSpPr>
            <p:cNvPr name="Freeform 10" id="10"/>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9"/>
              <a:stretch>
                <a:fillRect l="-7730" t="0" r="-7730" b="0"/>
              </a:stretch>
            </a:blipFill>
            <a:ln w="104775" cap="sq">
              <a:gradFill>
                <a:gsLst>
                  <a:gs pos="0">
                    <a:srgbClr val="FFFFFF">
                      <a:alpha val="100000"/>
                    </a:srgbClr>
                  </a:gs>
                  <a:gs pos="100000">
                    <a:srgbClr val="9D5EE4">
                      <a:alpha val="100000"/>
                    </a:srgbClr>
                  </a:gs>
                </a:gsLst>
                <a:lin ang="0"/>
              </a:gradFill>
              <a:prstDash val="solid"/>
              <a:miter/>
            </a:ln>
          </p:spPr>
        </p:sp>
      </p:grpSp>
      <p:grpSp>
        <p:nvGrpSpPr>
          <p:cNvPr name="Group 11" id="11"/>
          <p:cNvGrpSpPr/>
          <p:nvPr/>
        </p:nvGrpSpPr>
        <p:grpSpPr>
          <a:xfrm rot="0">
            <a:off x="2416373" y="3567133"/>
            <a:ext cx="843381" cy="84338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8322338"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rPr>
              <a:t>thynk unlimited</a:t>
            </a:r>
          </a:p>
        </p:txBody>
      </p:sp>
      <p:sp>
        <p:nvSpPr>
          <p:cNvPr name="TextBox 15" id="15"/>
          <p:cNvSpPr txBox="true"/>
          <p:nvPr/>
        </p:nvSpPr>
        <p:spPr>
          <a:xfrm rot="0">
            <a:off x="3816702" y="1774774"/>
            <a:ext cx="10654596" cy="1571941"/>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rPr>
              <a:t>Methodology</a:t>
            </a:r>
          </a:p>
        </p:txBody>
      </p:sp>
      <p:sp>
        <p:nvSpPr>
          <p:cNvPr name="TextBox 16" id="16"/>
          <p:cNvSpPr txBox="true"/>
          <p:nvPr/>
        </p:nvSpPr>
        <p:spPr>
          <a:xfrm rot="0">
            <a:off x="2686988" y="6876739"/>
            <a:ext cx="2756597" cy="433866"/>
          </a:xfrm>
          <a:prstGeom prst="rect">
            <a:avLst/>
          </a:prstGeom>
        </p:spPr>
        <p:txBody>
          <a:bodyPr anchor="t" rtlCol="false" tIns="0" lIns="0" bIns="0" rIns="0">
            <a:spAutoFit/>
          </a:bodyPr>
          <a:lstStyle/>
          <a:p>
            <a:pPr algn="ctr">
              <a:lnSpc>
                <a:spcPts val="3386"/>
              </a:lnSpc>
              <a:spcBef>
                <a:spcPct val="0"/>
              </a:spcBef>
            </a:pPr>
            <a:r>
              <a:rPr lang="en-US" sz="2418">
                <a:solidFill>
                  <a:srgbClr val="FA85E2"/>
                </a:solidFill>
                <a:latin typeface="Poppins"/>
              </a:rPr>
              <a:t>Data Collection</a:t>
            </a:r>
          </a:p>
        </p:txBody>
      </p:sp>
      <p:sp>
        <p:nvSpPr>
          <p:cNvPr name="TextBox 17" id="17"/>
          <p:cNvSpPr txBox="true"/>
          <p:nvPr/>
        </p:nvSpPr>
        <p:spPr>
          <a:xfrm rot="0">
            <a:off x="7602072" y="9083771"/>
            <a:ext cx="3566883"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Bold"/>
              </a:rPr>
              <a:t>www.reallygreatsite.com</a:t>
            </a:r>
          </a:p>
        </p:txBody>
      </p:sp>
      <p:sp>
        <p:nvSpPr>
          <p:cNvPr name="TextBox 18" id="18"/>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rPr>
              <a:t>04</a:t>
            </a:r>
          </a:p>
        </p:txBody>
      </p:sp>
      <p:grpSp>
        <p:nvGrpSpPr>
          <p:cNvPr name="Group 19" id="19"/>
          <p:cNvGrpSpPr/>
          <p:nvPr/>
        </p:nvGrpSpPr>
        <p:grpSpPr>
          <a:xfrm rot="0">
            <a:off x="7900647" y="3446880"/>
            <a:ext cx="843381" cy="84338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3479352" y="3320156"/>
            <a:ext cx="843381" cy="84338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7813049" y="6876739"/>
            <a:ext cx="2756597" cy="433866"/>
          </a:xfrm>
          <a:prstGeom prst="rect">
            <a:avLst/>
          </a:prstGeom>
        </p:spPr>
        <p:txBody>
          <a:bodyPr anchor="t" rtlCol="false" tIns="0" lIns="0" bIns="0" rIns="0">
            <a:spAutoFit/>
          </a:bodyPr>
          <a:lstStyle/>
          <a:p>
            <a:pPr algn="ctr">
              <a:lnSpc>
                <a:spcPts val="3386"/>
              </a:lnSpc>
              <a:spcBef>
                <a:spcPct val="0"/>
              </a:spcBef>
            </a:pPr>
            <a:r>
              <a:rPr lang="en-US" sz="2418">
                <a:solidFill>
                  <a:srgbClr val="FA85E2"/>
                </a:solidFill>
                <a:latin typeface="Poppins"/>
              </a:rPr>
              <a:t>Preprocessing</a:t>
            </a:r>
          </a:p>
        </p:txBody>
      </p:sp>
      <p:sp>
        <p:nvSpPr>
          <p:cNvPr name="TextBox 26" id="26"/>
          <p:cNvSpPr txBox="true"/>
          <p:nvPr/>
        </p:nvSpPr>
        <p:spPr>
          <a:xfrm rot="0">
            <a:off x="13123476" y="6962464"/>
            <a:ext cx="3071287" cy="341041"/>
          </a:xfrm>
          <a:prstGeom prst="rect">
            <a:avLst/>
          </a:prstGeom>
        </p:spPr>
        <p:txBody>
          <a:bodyPr anchor="t" rtlCol="false" tIns="0" lIns="0" bIns="0" rIns="0">
            <a:spAutoFit/>
          </a:bodyPr>
          <a:lstStyle/>
          <a:p>
            <a:pPr algn="ctr">
              <a:lnSpc>
                <a:spcPts val="2467"/>
              </a:lnSpc>
            </a:pPr>
            <a:r>
              <a:rPr lang="en-US" sz="2418">
                <a:solidFill>
                  <a:srgbClr val="FA85E2"/>
                </a:solidFill>
                <a:latin typeface="Poppins"/>
              </a:rPr>
              <a:t>Model Selection </a:t>
            </a:r>
          </a:p>
        </p:txBody>
      </p:sp>
      <p:sp>
        <p:nvSpPr>
          <p:cNvPr name="TextBox 27" id="27"/>
          <p:cNvSpPr txBox="true"/>
          <p:nvPr/>
        </p:nvSpPr>
        <p:spPr>
          <a:xfrm rot="0">
            <a:off x="2299289" y="7387624"/>
            <a:ext cx="3531995" cy="64889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rPr>
              <a:t>Gather relevant data from diverse sources.</a:t>
            </a:r>
          </a:p>
        </p:txBody>
      </p:sp>
      <p:sp>
        <p:nvSpPr>
          <p:cNvPr name="TextBox 28" id="28"/>
          <p:cNvSpPr txBox="true"/>
          <p:nvPr/>
        </p:nvSpPr>
        <p:spPr>
          <a:xfrm rot="0">
            <a:off x="7795202" y="7387624"/>
            <a:ext cx="2792291" cy="64889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rPr>
              <a:t>Clean, normalize, and engineer data.</a:t>
            </a:r>
          </a:p>
        </p:txBody>
      </p:sp>
      <p:sp>
        <p:nvSpPr>
          <p:cNvPr name="TextBox 29" id="29"/>
          <p:cNvSpPr txBox="true"/>
          <p:nvPr/>
        </p:nvSpPr>
        <p:spPr>
          <a:xfrm rot="0">
            <a:off x="12646493" y="7387624"/>
            <a:ext cx="4025253" cy="972740"/>
          </a:xfrm>
          <a:prstGeom prst="rect">
            <a:avLst/>
          </a:prstGeom>
        </p:spPr>
        <p:txBody>
          <a:bodyPr anchor="t" rtlCol="false" tIns="0" lIns="0" bIns="0" rIns="0">
            <a:spAutoFit/>
          </a:bodyPr>
          <a:lstStyle/>
          <a:p>
            <a:pPr algn="ctr">
              <a:lnSpc>
                <a:spcPts val="2559"/>
              </a:lnSpc>
              <a:spcBef>
                <a:spcPct val="0"/>
              </a:spcBef>
            </a:pPr>
            <a:r>
              <a:rPr lang="en-US" sz="1828">
                <a:solidFill>
                  <a:srgbClr val="FFFFFF"/>
                </a:solidFill>
                <a:latin typeface="Poppins"/>
              </a:rPr>
              <a:t>Choose and train ML/DL algorithms for peak performance.</a:t>
            </a:r>
          </a:p>
          <a:p>
            <a:pPr algn="ctr">
              <a:lnSpc>
                <a:spcPts val="255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6648352" y="6988011"/>
            <a:ext cx="4620711" cy="6406532"/>
          </a:xfrm>
          <a:custGeom>
            <a:avLst/>
            <a:gdLst/>
            <a:ahLst/>
            <a:cxnLst/>
            <a:rect r="r" b="b" t="t" l="l"/>
            <a:pathLst>
              <a:path h="6406532" w="4620711">
                <a:moveTo>
                  <a:pt x="0" y="0"/>
                </a:moveTo>
                <a:lnTo>
                  <a:pt x="4620711" y="0"/>
                </a:lnTo>
                <a:lnTo>
                  <a:pt x="4620711" y="6406533"/>
                </a:lnTo>
                <a:lnTo>
                  <a:pt x="0" y="6406533"/>
                </a:lnTo>
                <a:lnTo>
                  <a:pt x="0" y="0"/>
                </a:lnTo>
                <a:close/>
              </a:path>
            </a:pathLst>
          </a:custGeom>
          <a:blipFill>
            <a:blip r:embed="rId3"/>
            <a:stretch>
              <a:fillRect l="0" t="0" r="0" b="0"/>
            </a:stretch>
          </a:blipFill>
        </p:spPr>
      </p:sp>
      <p:sp>
        <p:nvSpPr>
          <p:cNvPr name="TextBox 4" id="4"/>
          <p:cNvSpPr txBox="true"/>
          <p:nvPr/>
        </p:nvSpPr>
        <p:spPr>
          <a:xfrm rot="0">
            <a:off x="2526155" y="1774774"/>
            <a:ext cx="13235691" cy="2876866"/>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rPr>
              <a:t>Data Collection and Preprocessing</a:t>
            </a:r>
          </a:p>
        </p:txBody>
      </p:sp>
      <p:sp>
        <p:nvSpPr>
          <p:cNvPr name="Freeform 5" id="5"/>
          <p:cNvSpPr/>
          <p:nvPr/>
        </p:nvSpPr>
        <p:spPr>
          <a:xfrm flipH="false" flipV="false" rot="0">
            <a:off x="7423296" y="1028700"/>
            <a:ext cx="561705" cy="631774"/>
          </a:xfrm>
          <a:custGeom>
            <a:avLst/>
            <a:gdLst/>
            <a:ahLst/>
            <a:cxnLst/>
            <a:rect r="r" b="b" t="t" l="l"/>
            <a:pathLst>
              <a:path h="631774" w="561705">
                <a:moveTo>
                  <a:pt x="0" y="0"/>
                </a:moveTo>
                <a:lnTo>
                  <a:pt x="561704" y="0"/>
                </a:lnTo>
                <a:lnTo>
                  <a:pt x="561704"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8305583"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rPr>
              <a:t>thynk unlimited</a:t>
            </a:r>
          </a:p>
        </p:txBody>
      </p:sp>
      <p:sp>
        <p:nvSpPr>
          <p:cNvPr name="TextBox 7" id="7"/>
          <p:cNvSpPr txBox="true"/>
          <p:nvPr/>
        </p:nvSpPr>
        <p:spPr>
          <a:xfrm rot="0">
            <a:off x="3453642" y="4858932"/>
            <a:ext cx="11380716" cy="1291116"/>
          </a:xfrm>
          <a:prstGeom prst="rect">
            <a:avLst/>
          </a:prstGeom>
        </p:spPr>
        <p:txBody>
          <a:bodyPr anchor="t" rtlCol="false" tIns="0" lIns="0" bIns="0" rIns="0">
            <a:spAutoFit/>
          </a:bodyPr>
          <a:lstStyle/>
          <a:p>
            <a:pPr algn="ctr">
              <a:lnSpc>
                <a:spcPts val="3386"/>
              </a:lnSpc>
              <a:spcBef>
                <a:spcPct val="0"/>
              </a:spcBef>
            </a:pPr>
            <a:r>
              <a:rPr lang="en-US" sz="2418">
                <a:solidFill>
                  <a:srgbClr val="FFFFFF"/>
                </a:solidFill>
                <a:latin typeface="Poppins"/>
              </a:rPr>
              <a:t>We gather relevant datasets from various sources and clean, normalize, and preprocess the data to ensure its quality and consistency. This step is crucial for training accurate and reliable AI models.</a:t>
            </a:r>
          </a:p>
        </p:txBody>
      </p:sp>
      <p:sp>
        <p:nvSpPr>
          <p:cNvPr name="TextBox 8" id="8"/>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Freeform 3" id="3"/>
          <p:cNvSpPr/>
          <p:nvPr/>
        </p:nvSpPr>
        <p:spPr>
          <a:xfrm flipH="false" flipV="false" rot="0">
            <a:off x="10580521" y="675587"/>
            <a:ext cx="10323592" cy="10323592"/>
          </a:xfrm>
          <a:custGeom>
            <a:avLst/>
            <a:gdLst/>
            <a:ahLst/>
            <a:cxnLst/>
            <a:rect r="r" b="b" t="t" l="l"/>
            <a:pathLst>
              <a:path h="10323592" w="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596870" y="2602538"/>
            <a:ext cx="3970782" cy="8229600"/>
          </a:xfrm>
          <a:custGeom>
            <a:avLst/>
            <a:gdLst/>
            <a:ahLst/>
            <a:cxnLst/>
            <a:rect r="r" b="b" t="t" l="l"/>
            <a:pathLst>
              <a:path h="8229600" w="3970782">
                <a:moveTo>
                  <a:pt x="0" y="0"/>
                </a:moveTo>
                <a:lnTo>
                  <a:pt x="3970782" y="0"/>
                </a:lnTo>
                <a:lnTo>
                  <a:pt x="3970782"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0">
            <a:off x="-1678302" y="-1121099"/>
            <a:ext cx="5216487" cy="5216487"/>
          </a:xfrm>
          <a:custGeom>
            <a:avLst/>
            <a:gdLst/>
            <a:ahLst/>
            <a:cxnLst/>
            <a:rect r="r" b="b" t="t" l="l"/>
            <a:pathLst>
              <a:path h="5216487" w="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445308"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rPr>
              <a:t>06</a:t>
            </a:r>
          </a:p>
        </p:txBody>
      </p:sp>
      <p:sp>
        <p:nvSpPr>
          <p:cNvPr name="TextBox 8" id="8"/>
          <p:cNvSpPr txBox="true"/>
          <p:nvPr/>
        </p:nvSpPr>
        <p:spPr>
          <a:xfrm rot="0">
            <a:off x="2328016" y="2474807"/>
            <a:ext cx="9663078" cy="2889030"/>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rPr>
              <a:t>Model</a:t>
            </a:r>
          </a:p>
          <a:p>
            <a:pPr algn="l">
              <a:lnSpc>
                <a:spcPts val="10341"/>
              </a:lnSpc>
            </a:pPr>
            <a:r>
              <a:rPr lang="en-US" sz="11120">
                <a:solidFill>
                  <a:srgbClr val="FFFFFF"/>
                </a:solidFill>
                <a:latin typeface="Codec Pro Bold"/>
              </a:rPr>
              <a:t>Development</a:t>
            </a:r>
          </a:p>
        </p:txBody>
      </p:sp>
      <p:sp>
        <p:nvSpPr>
          <p:cNvPr name="TextBox 9" id="9"/>
          <p:cNvSpPr txBox="true"/>
          <p:nvPr/>
        </p:nvSpPr>
        <p:spPr>
          <a:xfrm rot="0">
            <a:off x="3327595"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rPr>
              <a:t>thynk unlimited</a:t>
            </a:r>
          </a:p>
        </p:txBody>
      </p:sp>
      <p:sp>
        <p:nvSpPr>
          <p:cNvPr name="TextBox 10" id="10"/>
          <p:cNvSpPr txBox="true"/>
          <p:nvPr/>
        </p:nvSpPr>
        <p:spPr>
          <a:xfrm rot="0">
            <a:off x="2445308" y="5458640"/>
            <a:ext cx="6698692" cy="2576991"/>
          </a:xfrm>
          <a:prstGeom prst="rect">
            <a:avLst/>
          </a:prstGeom>
        </p:spPr>
        <p:txBody>
          <a:bodyPr anchor="t" rtlCol="false" tIns="0" lIns="0" bIns="0" rIns="0">
            <a:spAutoFit/>
          </a:bodyPr>
          <a:lstStyle/>
          <a:p>
            <a:pPr algn="just">
              <a:lnSpc>
                <a:spcPts val="3386"/>
              </a:lnSpc>
              <a:spcBef>
                <a:spcPct val="0"/>
              </a:spcBef>
            </a:pPr>
            <a:r>
              <a:rPr lang="en-US" sz="2418">
                <a:solidFill>
                  <a:srgbClr val="FFFFFF"/>
                </a:solidFill>
                <a:latin typeface="Poppins"/>
              </a:rPr>
              <a:t>We design and implement machine learning and deep learning models tailored to the specific requirements of the project. This involves experimenting with different architectures, hyperparameters, and optimization techniques.</a:t>
            </a:r>
          </a:p>
        </p:txBody>
      </p:sp>
      <p:sp>
        <p:nvSpPr>
          <p:cNvPr name="Freeform 11" id="11"/>
          <p:cNvSpPr/>
          <p:nvPr/>
        </p:nvSpPr>
        <p:spPr>
          <a:xfrm flipH="false" flipV="false" rot="0">
            <a:off x="2328016" y="8805711"/>
            <a:ext cx="4961398" cy="452589"/>
          </a:xfrm>
          <a:custGeom>
            <a:avLst/>
            <a:gdLst/>
            <a:ahLst/>
            <a:cxnLst/>
            <a:rect r="r" b="b" t="t" l="l"/>
            <a:pathLst>
              <a:path h="452589" w="4961398">
                <a:moveTo>
                  <a:pt x="0" y="0"/>
                </a:moveTo>
                <a:lnTo>
                  <a:pt x="4961398" y="0"/>
                </a:lnTo>
                <a:lnTo>
                  <a:pt x="4961398"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3204739" y="8840553"/>
            <a:ext cx="3566883"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Bold"/>
              </a:rPr>
              <a:t>www.reallygreatsite.com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Freeform 3" id="3"/>
          <p:cNvSpPr/>
          <p:nvPr/>
        </p:nvSpPr>
        <p:spPr>
          <a:xfrm flipH="false" flipV="false" rot="0">
            <a:off x="-1246792" y="-570255"/>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tretch>
            <a:fillRect/>
          </a:stretch>
        </p:blipFill>
        <p:spPr>
          <a:xfrm rot="0">
            <a:off x="951328" y="1939030"/>
            <a:ext cx="6311835" cy="6408940"/>
          </a:xfrm>
          <a:prstGeom prst="rect">
            <a:avLst/>
          </a:prstGeom>
        </p:spPr>
      </p:pic>
      <p:sp>
        <p:nvSpPr>
          <p:cNvPr name="Freeform 5" id="5"/>
          <p:cNvSpPr/>
          <p:nvPr/>
        </p:nvSpPr>
        <p:spPr>
          <a:xfrm flipH="false" flipV="false" rot="0">
            <a:off x="8104002"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221295" y="8805711"/>
            <a:ext cx="4961398" cy="452589"/>
          </a:xfrm>
          <a:custGeom>
            <a:avLst/>
            <a:gdLst/>
            <a:ahLst/>
            <a:cxnLst/>
            <a:rect r="r" b="b" t="t" l="l"/>
            <a:pathLst>
              <a:path h="452589" w="4961398">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8104002" y="2474807"/>
            <a:ext cx="8529915" cy="2889030"/>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rPr>
              <a:t>Evaluation Metrics</a:t>
            </a:r>
          </a:p>
        </p:txBody>
      </p:sp>
      <p:sp>
        <p:nvSpPr>
          <p:cNvPr name="TextBox 8" id="8"/>
          <p:cNvSpPr txBox="true"/>
          <p:nvPr/>
        </p:nvSpPr>
        <p:spPr>
          <a:xfrm rot="0">
            <a:off x="8221295" y="5458640"/>
            <a:ext cx="8107647" cy="2148366"/>
          </a:xfrm>
          <a:prstGeom prst="rect">
            <a:avLst/>
          </a:prstGeom>
        </p:spPr>
        <p:txBody>
          <a:bodyPr anchor="t" rtlCol="false" tIns="0" lIns="0" bIns="0" rIns="0">
            <a:spAutoFit/>
          </a:bodyPr>
          <a:lstStyle/>
          <a:p>
            <a:pPr algn="just">
              <a:lnSpc>
                <a:spcPts val="3386"/>
              </a:lnSpc>
              <a:spcBef>
                <a:spcPct val="0"/>
              </a:spcBef>
            </a:pPr>
            <a:r>
              <a:rPr lang="en-US" sz="2418">
                <a:solidFill>
                  <a:srgbClr val="FFFFFF"/>
                </a:solidFill>
                <a:latin typeface="Poppins"/>
              </a:rPr>
              <a:t>We define appropriate metrics to assess the performance of our AI models, such as accuracy, precision, recall, F1 score, and area under the curve (AUC). These metrics help us quantify the effectiveness of our solutions.</a:t>
            </a:r>
          </a:p>
        </p:txBody>
      </p:sp>
      <p:sp>
        <p:nvSpPr>
          <p:cNvPr name="TextBox 9" id="9"/>
          <p:cNvSpPr txBox="true"/>
          <p:nvPr/>
        </p:nvSpPr>
        <p:spPr>
          <a:xfrm rot="0">
            <a:off x="8986289"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rPr>
              <a:t>thynk unlimited</a:t>
            </a:r>
          </a:p>
        </p:txBody>
      </p:sp>
      <p:sp>
        <p:nvSpPr>
          <p:cNvPr name="TextBox 10" id="10"/>
          <p:cNvSpPr txBox="true"/>
          <p:nvPr/>
        </p:nvSpPr>
        <p:spPr>
          <a:xfrm rot="0">
            <a:off x="9098018" y="8840553"/>
            <a:ext cx="3566883"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Bold"/>
              </a:rPr>
              <a:t>www.reallygreatsite.com</a:t>
            </a:r>
          </a:p>
        </p:txBody>
      </p:sp>
      <p:sp>
        <p:nvSpPr>
          <p:cNvPr name="TextBox 11" id="11"/>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rPr>
              <a:t>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4" r="-10809" b="-16049"/>
            </a:stretch>
          </a:blipFill>
        </p:spPr>
      </p:sp>
      <p:sp>
        <p:nvSpPr>
          <p:cNvPr name="Freeform 3" id="3"/>
          <p:cNvSpPr/>
          <p:nvPr/>
        </p:nvSpPr>
        <p:spPr>
          <a:xfrm flipH="false" flipV="false" rot="0">
            <a:off x="6255102"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255102" y="8667929"/>
            <a:ext cx="4961398" cy="452589"/>
          </a:xfrm>
          <a:custGeom>
            <a:avLst/>
            <a:gdLst/>
            <a:ahLst/>
            <a:cxnLst/>
            <a:rect r="r" b="b" t="t" l="l"/>
            <a:pathLst>
              <a:path h="452589" w="4961398">
                <a:moveTo>
                  <a:pt x="0" y="0"/>
                </a:moveTo>
                <a:lnTo>
                  <a:pt x="4961398" y="0"/>
                </a:lnTo>
                <a:lnTo>
                  <a:pt x="4961398" y="452588"/>
                </a:lnTo>
                <a:lnTo>
                  <a:pt x="0" y="4525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16279" y="-460097"/>
            <a:ext cx="3362077" cy="3324253"/>
          </a:xfrm>
          <a:custGeom>
            <a:avLst/>
            <a:gdLst/>
            <a:ahLst/>
            <a:cxnLst/>
            <a:rect r="r" b="b" t="t" l="l"/>
            <a:pathLst>
              <a:path h="3324253" w="3362077">
                <a:moveTo>
                  <a:pt x="0" y="0"/>
                </a:moveTo>
                <a:lnTo>
                  <a:pt x="3362077" y="0"/>
                </a:lnTo>
                <a:lnTo>
                  <a:pt x="3362077" y="3324253"/>
                </a:lnTo>
                <a:lnTo>
                  <a:pt x="0" y="3324253"/>
                </a:lnTo>
                <a:lnTo>
                  <a:pt x="0" y="0"/>
                </a:lnTo>
                <a:close/>
              </a:path>
            </a:pathLst>
          </a:custGeom>
          <a:blipFill>
            <a:blip r:embed="rId7">
              <a:alphaModFix amt="18000"/>
            </a:blip>
            <a:stretch>
              <a:fillRect l="0" t="0" r="0" b="0"/>
            </a:stretch>
          </a:blipFill>
        </p:spPr>
      </p:sp>
      <p:sp>
        <p:nvSpPr>
          <p:cNvPr name="Freeform 6" id="6"/>
          <p:cNvSpPr/>
          <p:nvPr/>
        </p:nvSpPr>
        <p:spPr>
          <a:xfrm flipH="false" flipV="false" rot="0">
            <a:off x="-1023747" y="1344587"/>
            <a:ext cx="8339090" cy="10077450"/>
          </a:xfrm>
          <a:custGeom>
            <a:avLst/>
            <a:gdLst/>
            <a:ahLst/>
            <a:cxnLst/>
            <a:rect r="r" b="b" t="t" l="l"/>
            <a:pathLst>
              <a:path h="10077450" w="8339090">
                <a:moveTo>
                  <a:pt x="0" y="0"/>
                </a:moveTo>
                <a:lnTo>
                  <a:pt x="8339090" y="0"/>
                </a:lnTo>
                <a:lnTo>
                  <a:pt x="8339090" y="10077450"/>
                </a:lnTo>
                <a:lnTo>
                  <a:pt x="0" y="10077450"/>
                </a:lnTo>
                <a:lnTo>
                  <a:pt x="0" y="0"/>
                </a:lnTo>
                <a:close/>
              </a:path>
            </a:pathLst>
          </a:custGeom>
          <a:blipFill>
            <a:blip r:embed="rId8"/>
            <a:stretch>
              <a:fillRect l="0" t="0" r="0" b="0"/>
            </a:stretch>
          </a:blipFill>
        </p:spPr>
      </p:sp>
      <p:sp>
        <p:nvSpPr>
          <p:cNvPr name="TextBox 7" id="7"/>
          <p:cNvSpPr txBox="true"/>
          <p:nvPr/>
        </p:nvSpPr>
        <p:spPr>
          <a:xfrm rot="0">
            <a:off x="7137389"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rPr>
              <a:t>thynk unlimited</a:t>
            </a:r>
          </a:p>
        </p:txBody>
      </p:sp>
      <p:sp>
        <p:nvSpPr>
          <p:cNvPr name="TextBox 8" id="8"/>
          <p:cNvSpPr txBox="true"/>
          <p:nvPr/>
        </p:nvSpPr>
        <p:spPr>
          <a:xfrm rot="0">
            <a:off x="6255102" y="2266634"/>
            <a:ext cx="8178096" cy="2876866"/>
          </a:xfrm>
          <a:prstGeom prst="rect">
            <a:avLst/>
          </a:prstGeom>
        </p:spPr>
        <p:txBody>
          <a:bodyPr anchor="t" rtlCol="false" tIns="0" lIns="0" bIns="0" rIns="0">
            <a:spAutoFit/>
          </a:bodyPr>
          <a:lstStyle/>
          <a:p>
            <a:pPr algn="l">
              <a:lnSpc>
                <a:spcPts val="10341"/>
              </a:lnSpc>
            </a:pPr>
            <a:r>
              <a:rPr lang="en-US" sz="11120">
                <a:solidFill>
                  <a:srgbClr val="FFFFFF"/>
                </a:solidFill>
                <a:latin typeface="Codec Pro Bold"/>
              </a:rPr>
              <a:t>Result and Impact</a:t>
            </a:r>
          </a:p>
        </p:txBody>
      </p:sp>
      <p:sp>
        <p:nvSpPr>
          <p:cNvPr name="TextBox 9" id="9"/>
          <p:cNvSpPr txBox="true"/>
          <p:nvPr/>
        </p:nvSpPr>
        <p:spPr>
          <a:xfrm rot="0">
            <a:off x="6255102" y="5410200"/>
            <a:ext cx="9113766" cy="2148366"/>
          </a:xfrm>
          <a:prstGeom prst="rect">
            <a:avLst/>
          </a:prstGeom>
        </p:spPr>
        <p:txBody>
          <a:bodyPr anchor="t" rtlCol="false" tIns="0" lIns="0" bIns="0" rIns="0">
            <a:spAutoFit/>
          </a:bodyPr>
          <a:lstStyle/>
          <a:p>
            <a:pPr algn="just">
              <a:lnSpc>
                <a:spcPts val="3386"/>
              </a:lnSpc>
              <a:spcBef>
                <a:spcPct val="0"/>
              </a:spcBef>
            </a:pPr>
            <a:r>
              <a:rPr lang="en-US" sz="2418">
                <a:solidFill>
                  <a:srgbClr val="FFFFFF"/>
                </a:solidFill>
                <a:latin typeface="Poppins"/>
              </a:rPr>
              <a:t>We present the results of our AI project, showcasing improvements in performance, efficiency, and decision-making compared to traditional methods. We also discuss the potential impact of our solutions on stakeholders and end-users.</a:t>
            </a:r>
          </a:p>
        </p:txBody>
      </p:sp>
      <p:sp>
        <p:nvSpPr>
          <p:cNvPr name="TextBox 10" id="10"/>
          <p:cNvSpPr txBox="true"/>
          <p:nvPr/>
        </p:nvSpPr>
        <p:spPr>
          <a:xfrm rot="0">
            <a:off x="7131825" y="8702771"/>
            <a:ext cx="3566883"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Bold"/>
              </a:rPr>
              <a:t>www.reallygreatsite.com</a:t>
            </a:r>
          </a:p>
        </p:txBody>
      </p:sp>
      <p:sp>
        <p:nvSpPr>
          <p:cNvPr name="TextBox 11" id="11"/>
          <p:cNvSpPr txBox="true"/>
          <p:nvPr/>
        </p:nvSpPr>
        <p:spPr>
          <a:xfrm rot="0">
            <a:off x="16421303" y="8469820"/>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rPr>
              <a:t>08</a:t>
            </a:r>
          </a:p>
        </p:txBody>
      </p:sp>
      <p:sp>
        <p:nvSpPr>
          <p:cNvPr name="Freeform 12" id="12"/>
          <p:cNvSpPr/>
          <p:nvPr/>
        </p:nvSpPr>
        <p:spPr>
          <a:xfrm flipH="false" flipV="false" rot="0">
            <a:off x="3612644" y="7882264"/>
            <a:ext cx="2318608" cy="2292524"/>
          </a:xfrm>
          <a:custGeom>
            <a:avLst/>
            <a:gdLst/>
            <a:ahLst/>
            <a:cxnLst/>
            <a:rect r="r" b="b" t="t" l="l"/>
            <a:pathLst>
              <a:path h="2292524" w="2318608">
                <a:moveTo>
                  <a:pt x="0" y="0"/>
                </a:moveTo>
                <a:lnTo>
                  <a:pt x="2318608" y="0"/>
                </a:lnTo>
                <a:lnTo>
                  <a:pt x="2318608" y="2292523"/>
                </a:lnTo>
                <a:lnTo>
                  <a:pt x="0" y="2292523"/>
                </a:lnTo>
                <a:lnTo>
                  <a:pt x="0" y="0"/>
                </a:lnTo>
                <a:close/>
              </a:path>
            </a:pathLst>
          </a:custGeom>
          <a:blipFill>
            <a:blip r:embed="rId7">
              <a:alphaModFix amt="18000"/>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674233" y="-299192"/>
            <a:ext cx="12939534" cy="10885383"/>
          </a:xfrm>
          <a:custGeom>
            <a:avLst/>
            <a:gdLst/>
            <a:ahLst/>
            <a:cxnLst/>
            <a:rect r="r" b="b" t="t" l="l"/>
            <a:pathLst>
              <a:path h="10885383" w="12939534">
                <a:moveTo>
                  <a:pt x="0" y="0"/>
                </a:moveTo>
                <a:lnTo>
                  <a:pt x="12939534" y="0"/>
                </a:lnTo>
                <a:lnTo>
                  <a:pt x="12939534" y="10885384"/>
                </a:lnTo>
                <a:lnTo>
                  <a:pt x="0" y="10885384"/>
                </a:lnTo>
                <a:lnTo>
                  <a:pt x="0" y="0"/>
                </a:lnTo>
                <a:close/>
              </a:path>
            </a:pathLst>
          </a:custGeom>
          <a:blipFill>
            <a:blip r:embed="rId3">
              <a:alphaModFix amt="10999"/>
            </a:blip>
            <a:stretch>
              <a:fillRect l="0" t="0" r="0" b="0"/>
            </a:stretch>
          </a:blipFill>
        </p:spPr>
      </p:sp>
      <p:sp>
        <p:nvSpPr>
          <p:cNvPr name="Freeform 4" id="4"/>
          <p:cNvSpPr/>
          <p:nvPr/>
        </p:nvSpPr>
        <p:spPr>
          <a:xfrm flipH="false" flipV="false" rot="0">
            <a:off x="7440050"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725349" y="8515529"/>
            <a:ext cx="4961398" cy="452589"/>
          </a:xfrm>
          <a:custGeom>
            <a:avLst/>
            <a:gdLst/>
            <a:ahLst/>
            <a:cxnLst/>
            <a:rect r="r" b="b" t="t" l="l"/>
            <a:pathLst>
              <a:path h="452589" w="4961398">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8322338"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rPr>
              <a:t>thynk unlimited</a:t>
            </a:r>
          </a:p>
        </p:txBody>
      </p:sp>
      <p:sp>
        <p:nvSpPr>
          <p:cNvPr name="TextBox 7" id="7"/>
          <p:cNvSpPr txBox="true"/>
          <p:nvPr/>
        </p:nvSpPr>
        <p:spPr>
          <a:xfrm rot="0">
            <a:off x="3816702" y="2136724"/>
            <a:ext cx="10654596" cy="2876866"/>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rPr>
              <a:t>Future Directions</a:t>
            </a:r>
          </a:p>
        </p:txBody>
      </p:sp>
      <p:sp>
        <p:nvSpPr>
          <p:cNvPr name="TextBox 8" id="8"/>
          <p:cNvSpPr txBox="true"/>
          <p:nvPr/>
        </p:nvSpPr>
        <p:spPr>
          <a:xfrm rot="0">
            <a:off x="7602072" y="8550371"/>
            <a:ext cx="3566883"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Bold"/>
              </a:rPr>
              <a:t>www.reallygreatsite.com</a:t>
            </a:r>
          </a:p>
        </p:txBody>
      </p:sp>
      <p:sp>
        <p:nvSpPr>
          <p:cNvPr name="TextBox 9" id="9"/>
          <p:cNvSpPr txBox="true"/>
          <p:nvPr/>
        </p:nvSpPr>
        <p:spPr>
          <a:xfrm rot="0">
            <a:off x="3253617" y="5308865"/>
            <a:ext cx="11780766" cy="1719741"/>
          </a:xfrm>
          <a:prstGeom prst="rect">
            <a:avLst/>
          </a:prstGeom>
        </p:spPr>
        <p:txBody>
          <a:bodyPr anchor="t" rtlCol="false" tIns="0" lIns="0" bIns="0" rIns="0">
            <a:spAutoFit/>
          </a:bodyPr>
          <a:lstStyle/>
          <a:p>
            <a:pPr algn="ctr" marL="522192" indent="-261096" lvl="1">
              <a:lnSpc>
                <a:spcPts val="3386"/>
              </a:lnSpc>
              <a:spcBef>
                <a:spcPct val="0"/>
              </a:spcBef>
              <a:buFont typeface="Arial"/>
              <a:buChar char="•"/>
            </a:pPr>
            <a:r>
              <a:rPr lang="en-US" sz="2418">
                <a:solidFill>
                  <a:srgbClr val="FFFFFF"/>
                </a:solidFill>
                <a:latin typeface="Poppins"/>
              </a:rPr>
              <a:t>We outline future directions for our AI project, including scalability, generalization, integration with existing systems, and exploring new applications and domains. Continuous research and development are essential for staying at the forefront of AI innovation.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DAGFWy9zm48</dc:identifier>
  <dcterms:modified xsi:type="dcterms:W3CDTF">2011-08-01T06:04:30Z</dcterms:modified>
  <cp:revision>1</cp:revision>
  <dc:title>Purple Futuristic Modern Artificial Intelligence Project Presentation</dc:title>
</cp:coreProperties>
</file>